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57" r:id="rId3"/>
    <p:sldId id="271" r:id="rId4"/>
    <p:sldId id="261" r:id="rId5"/>
    <p:sldId id="272" r:id="rId6"/>
    <p:sldId id="273" r:id="rId7"/>
    <p:sldId id="274" r:id="rId8"/>
    <p:sldId id="275" r:id="rId9"/>
    <p:sldId id="276" r:id="rId10"/>
    <p:sldId id="280" r:id="rId11"/>
    <p:sldId id="281" r:id="rId12"/>
    <p:sldId id="279" r:id="rId13"/>
    <p:sldId id="278" r:id="rId14"/>
    <p:sldId id="277" r:id="rId15"/>
    <p:sldId id="262" r:id="rId16"/>
    <p:sldId id="267" r:id="rId17"/>
    <p:sldId id="268" r:id="rId18"/>
    <p:sldId id="27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456" autoAdjust="0"/>
    <p:restoredTop sz="94660"/>
  </p:normalViewPr>
  <p:slideViewPr>
    <p:cSldViewPr>
      <p:cViewPr varScale="1">
        <p:scale>
          <a:sx n="68" d="100"/>
          <a:sy n="68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Times New Roman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Times New Roman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981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9820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5917F269-D719-4180-91C5-1052E4D716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0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380FA-39B8-48DF-AC20-E84498634D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645EC-33EF-454C-8016-2E62A50BC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0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6A66C-2A81-4BC1-8C31-D1DBB7F84D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0"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838200" y="4300538"/>
            <a:ext cx="3770313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BEB36-9B7F-4C0F-ABBB-6C3927CB3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0"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838200" y="4300538"/>
            <a:ext cx="3770313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82A0A-C447-4F13-8FE4-F1D54F5550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0">
    <p:wheel spokes="8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0BFD7-9F98-4A86-9CCA-0023BA904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0">
    <p:wheel spokes="8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F34F1-5717-474A-B5EE-71BEEAC609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0">
    <p:wheel spokes="8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BD110-2A34-4496-A7C8-8089054E1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06E30-6465-4B92-A29F-0CEFEF1C1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75EB6-5379-427B-87B2-6373E69713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8780C-B87E-4100-A545-D31057D09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C21B8-D6B3-49B1-82D7-31F7A0785E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3D3A2-E291-4127-AA5C-0406359FA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98501-7E8C-4419-AF58-6B449507E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2FD5C-885A-4A71-93E3-CCF7D98D86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DAFBD-2F90-48FE-AFBA-4076CC391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18788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789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18791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792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18793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879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87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87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87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83D5563-19DA-4BFB-9F94-56BBA2B13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15" r:id="rId17"/>
  </p:sldLayoutIdLst>
  <p:transition advTm="4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8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8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8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8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8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8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8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8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8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8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8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8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8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8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8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8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8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8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8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8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8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8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8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8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8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118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118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118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500"/>
                                        <p:tgtEl>
                                          <p:spTgt spid="118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118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3" grpId="0"/>
      <p:bldP spid="118793" grpId="1"/>
      <p:bldP spid="118794" grpId="0" build="p">
        <p:tmplLst>
          <p:tmpl lvl="1">
            <p:tnLst>
              <p:par>
                <p:cTn presetID="54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7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879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879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879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879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879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7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879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879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879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879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879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7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879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879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879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879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879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7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879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879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879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879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879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7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879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879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879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879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879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8794" grpId="1" build="allAtOnce">
        <p:tmplLst>
          <p:tmpl lvl="1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18794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187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18794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187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18794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187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18794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187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18794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187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11\Desktop\133077_1024_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71472" y="714356"/>
            <a:ext cx="8229600" cy="1905000"/>
          </a:xfrm>
        </p:spPr>
        <p:txBody>
          <a:bodyPr/>
          <a:lstStyle/>
          <a:p>
            <a:pPr eaLnBrk="1" hangingPunct="1"/>
            <a:r>
              <a:rPr lang="ru-RU" sz="2400" b="0" i="1" dirty="0" smtClean="0"/>
              <a:t>ПРЕДМЕТНО-ПРОСТРАНСТВЕННАЯ РАЗВИВАЮЩАЯ СРЕДА В ГРУППЕ В СООТВЕТСТВИИ С </a:t>
            </a:r>
            <a:r>
              <a:rPr lang="ru-RU" sz="2400" b="0" i="1" dirty="0" smtClean="0"/>
              <a:t>ФГОС</a:t>
            </a:r>
            <a:br>
              <a:rPr lang="ru-RU" sz="2400" b="0" i="1" dirty="0" smtClean="0"/>
            </a:br>
            <a:r>
              <a:rPr lang="ru-RU" sz="2400" b="0" i="1" dirty="0" smtClean="0"/>
              <a:t> </a:t>
            </a:r>
            <a:r>
              <a:rPr lang="ru-RU" sz="2400" b="0" i="1" dirty="0" smtClean="0"/>
              <a:t>РАЗНОВОЗРАСТНАЯ ГРУППА СТАРШЕГО ДОШКОЛЬНОГО ВОЗРАСТА 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600" dirty="0" smtClean="0"/>
          </a:p>
          <a:p>
            <a:pPr eaLnBrk="1" hangingPunct="1">
              <a:lnSpc>
                <a:spcPct val="80000"/>
              </a:lnSpc>
            </a:pPr>
            <a:endParaRPr lang="ru-RU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143504" y="5286388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Презентацию подготовила воспитатель МДОУ </a:t>
            </a:r>
            <a:r>
              <a:rPr lang="ru-RU" i="1" dirty="0" err="1" smtClean="0"/>
              <a:t>Стриганского</a:t>
            </a:r>
            <a:r>
              <a:rPr lang="ru-RU" i="1" dirty="0" smtClean="0"/>
              <a:t> детского сада: Зырянова Ирина Анатольевна</a:t>
            </a:r>
            <a:endParaRPr lang="ru-RU" i="1" dirty="0"/>
          </a:p>
        </p:txBody>
      </p:sp>
    </p:spTree>
  </p:cSld>
  <p:clrMapOvr>
    <a:masterClrMapping/>
  </p:clrMapOvr>
  <p:transition advTm="4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11\Desktop\133077_1024_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214313"/>
            <a:ext cx="7924800" cy="571500"/>
          </a:xfrm>
        </p:spPr>
        <p:txBody>
          <a:bodyPr/>
          <a:lstStyle/>
          <a:p>
            <a:pPr algn="ctr"/>
            <a:r>
              <a:rPr lang="ru-RU" sz="3200" smtClean="0"/>
              <a:t>Доступность среды предполагает:</a:t>
            </a:r>
          </a:p>
        </p:txBody>
      </p:sp>
      <p:sp>
        <p:nvSpPr>
          <p:cNvPr id="30724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838200" y="857250"/>
            <a:ext cx="7693025" cy="1928813"/>
          </a:xfrm>
        </p:spPr>
        <p:txBody>
          <a:bodyPr/>
          <a:lstStyle/>
          <a:p>
            <a:r>
              <a:rPr lang="ru-RU" sz="2000" smtClean="0"/>
              <a:t>Доступность для воспитанников всех помещений, где осуществляется образовательная деятельность</a:t>
            </a:r>
          </a:p>
          <a:p>
            <a:r>
              <a:rPr lang="ru-RU" sz="2000" smtClean="0"/>
              <a:t>Свободный доступ к играм, игрушкам, пособиям, обеспечивающим все виды детской активности</a:t>
            </a:r>
          </a:p>
          <a:p>
            <a:r>
              <a:rPr lang="ru-RU" sz="2000" smtClean="0"/>
              <a:t>Исправность и сохранность материалов и оборудования</a:t>
            </a:r>
          </a:p>
        </p:txBody>
      </p:sp>
      <p:pic>
        <p:nvPicPr>
          <p:cNvPr id="9" name="Содержимое 8" descr="006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2928934"/>
            <a:ext cx="3918885" cy="2928958"/>
          </a:xfrm>
        </p:spPr>
      </p:pic>
      <p:pic>
        <p:nvPicPr>
          <p:cNvPr id="10" name="Содержимое 9" descr="018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4500562" y="2928934"/>
            <a:ext cx="4393901" cy="2928958"/>
          </a:xfrm>
        </p:spPr>
      </p:pic>
    </p:spTree>
  </p:cSld>
  <p:clrMapOvr>
    <a:masterClrMapping/>
  </p:clrMapOvr>
  <p:transition advTm="40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11\Desktop\133077_1024_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214313"/>
            <a:ext cx="7924800" cy="714375"/>
          </a:xfrm>
        </p:spPr>
        <p:txBody>
          <a:bodyPr/>
          <a:lstStyle/>
          <a:p>
            <a:pPr algn="ctr"/>
            <a:r>
              <a:rPr lang="ru-RU" smtClean="0"/>
              <a:t>Безопасность среды: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813" y="1071563"/>
            <a:ext cx="7643812" cy="2643187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Соответствие всех её элементов по обеспечению надёжности и безопасности, игрушки имеют сертификаты и декларации соответствия</a:t>
            </a:r>
          </a:p>
        </p:txBody>
      </p:sp>
    </p:spTree>
  </p:cSld>
  <p:clrMapOvr>
    <a:masterClrMapping/>
  </p:clrMapOvr>
  <p:transition spd="med" advClick="0" advTm="40000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11\Desktop\133077_1024_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AutoShape 7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2238375"/>
          </a:xfrm>
        </p:spPr>
        <p:txBody>
          <a:bodyPr/>
          <a:lstStyle/>
          <a:p>
            <a:pPr algn="ctr"/>
            <a:r>
              <a:rPr lang="ru-RU" smtClean="0"/>
              <a:t>Примерные центры, которые должны быть созданы  в группе по образовательным областям в свете требований ФГОС</a:t>
            </a:r>
          </a:p>
        </p:txBody>
      </p:sp>
    </p:spTree>
  </p:cSld>
  <p:clrMapOvr>
    <a:masterClrMapping/>
  </p:clrMapOvr>
  <p:transition spd="med" advClick="0" advTm="40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11\Desktop\133077_1024_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AutoShape 4"/>
          <p:cNvSpPr>
            <a:spLocks noGrp="1" noChangeArrowheads="1"/>
          </p:cNvSpPr>
          <p:nvPr>
            <p:ph type="title"/>
          </p:nvPr>
        </p:nvSpPr>
        <p:spPr>
          <a:xfrm>
            <a:off x="762000" y="142875"/>
            <a:ext cx="7924800" cy="642938"/>
          </a:xfrm>
        </p:spPr>
        <p:txBody>
          <a:bodyPr/>
          <a:lstStyle/>
          <a:p>
            <a:pPr algn="ctr"/>
            <a:r>
              <a:rPr lang="ru-RU" smtClean="0"/>
              <a:t>Познавательное развитие:</a:t>
            </a:r>
          </a:p>
        </p:txBody>
      </p:sp>
      <p:sp>
        <p:nvSpPr>
          <p:cNvPr id="33796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760913" y="857250"/>
            <a:ext cx="3770312" cy="4000500"/>
          </a:xfrm>
        </p:spPr>
        <p:txBody>
          <a:bodyPr/>
          <a:lstStyle/>
          <a:p>
            <a:r>
              <a:rPr lang="ru-RU" sz="2000" dirty="0" smtClean="0"/>
              <a:t>Центр «Мы познаём мир» </a:t>
            </a:r>
          </a:p>
          <a:p>
            <a:r>
              <a:rPr lang="ru-RU" sz="2000" dirty="0" smtClean="0"/>
              <a:t>Центр сенсорного развития и математики</a:t>
            </a:r>
          </a:p>
          <a:p>
            <a:r>
              <a:rPr lang="ru-RU" sz="2000" dirty="0" smtClean="0"/>
              <a:t>Центр конструктивной деятельности</a:t>
            </a:r>
          </a:p>
          <a:p>
            <a:r>
              <a:rPr lang="ru-RU" sz="2000" dirty="0" smtClean="0"/>
              <a:t>Центр экспериментирования</a:t>
            </a:r>
          </a:p>
        </p:txBody>
      </p:sp>
      <p:pic>
        <p:nvPicPr>
          <p:cNvPr id="7" name="Рисунок 6" descr="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857364"/>
            <a:ext cx="3643338" cy="4000528"/>
          </a:xfrm>
          <a:prstGeom prst="rect">
            <a:avLst/>
          </a:prstGeom>
        </p:spPr>
      </p:pic>
      <p:pic>
        <p:nvPicPr>
          <p:cNvPr id="8" name="Рисунок 7" descr="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3429000"/>
            <a:ext cx="3929058" cy="2428892"/>
          </a:xfrm>
          <a:prstGeom prst="rect">
            <a:avLst/>
          </a:prstGeom>
        </p:spPr>
      </p:pic>
    </p:spTree>
  </p:cSld>
  <p:clrMapOvr>
    <a:masterClrMapping/>
  </p:clrMapOvr>
  <p:transition spd="med" advClick="0" advTm="40000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11\Desktop\133077_1024_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357188"/>
            <a:ext cx="7924800" cy="928687"/>
          </a:xfrm>
        </p:spPr>
        <p:txBody>
          <a:bodyPr/>
          <a:lstStyle/>
          <a:p>
            <a:pPr algn="ctr"/>
            <a:r>
              <a:rPr lang="ru-RU" sz="3200" smtClean="0"/>
              <a:t>Социально-коммуникативное развитие:</a:t>
            </a:r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357686" y="1000108"/>
            <a:ext cx="3714750" cy="4657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2400" dirty="0" smtClean="0"/>
          </a:p>
          <a:p>
            <a:pPr>
              <a:buFontTx/>
              <a:buChar char="-"/>
            </a:pPr>
            <a:r>
              <a:rPr lang="ru-RU" sz="2400" dirty="0" smtClean="0"/>
              <a:t>Центр ППД</a:t>
            </a:r>
          </a:p>
          <a:p>
            <a:pPr>
              <a:buFontTx/>
              <a:buChar char="-"/>
            </a:pPr>
            <a:r>
              <a:rPr lang="ru-RU" sz="2400" dirty="0" smtClean="0"/>
              <a:t>Центр уголок дежурств</a:t>
            </a:r>
          </a:p>
          <a:p>
            <a:pPr>
              <a:buFontTx/>
              <a:buChar char="-"/>
            </a:pPr>
            <a:r>
              <a:rPr lang="ru-RU" sz="2400" dirty="0" smtClean="0"/>
              <a:t>Центр активности (центр сюжетно-ролевых игр)</a:t>
            </a:r>
          </a:p>
          <a:p>
            <a:pPr>
              <a:buFontTx/>
              <a:buChar char="-"/>
            </a:pPr>
            <a:endParaRPr lang="ru-RU" sz="2400" dirty="0" smtClean="0"/>
          </a:p>
        </p:txBody>
      </p:sp>
      <p:pic>
        <p:nvPicPr>
          <p:cNvPr id="9" name="Содержимое 8" descr="fotki_047.jpg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2857488" y="3857628"/>
            <a:ext cx="3786214" cy="2500330"/>
          </a:xfrm>
        </p:spPr>
      </p:pic>
      <p:pic>
        <p:nvPicPr>
          <p:cNvPr id="8" name="Содержимое 7" descr="004 (1)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214282" y="1142984"/>
            <a:ext cx="2571768" cy="4357718"/>
          </a:xfrm>
        </p:spPr>
      </p:pic>
    </p:spTree>
  </p:cSld>
  <p:clrMapOvr>
    <a:masterClrMapping/>
  </p:clrMapOvr>
  <p:transition spd="med" advClick="0" advTm="40000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11\Desktop\133077_1024_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AutoShape 6"/>
          <p:cNvSpPr>
            <a:spLocks noGrp="1" noChangeArrowheads="1"/>
          </p:cNvSpPr>
          <p:nvPr>
            <p:ph type="title"/>
          </p:nvPr>
        </p:nvSpPr>
        <p:spPr>
          <a:xfrm>
            <a:off x="642910" y="214290"/>
            <a:ext cx="7924800" cy="1143000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Речевое развитие:</a:t>
            </a:r>
          </a:p>
        </p:txBody>
      </p:sp>
      <p:sp>
        <p:nvSpPr>
          <p:cNvPr id="35844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2362200"/>
            <a:ext cx="1090613" cy="1281113"/>
          </a:xfrm>
        </p:spPr>
        <p:txBody>
          <a:bodyPr/>
          <a:lstStyle/>
          <a:p>
            <a:pPr eaLnBrk="1" hangingPunct="1"/>
            <a:endParaRPr lang="ru-RU" sz="2400" smtClean="0"/>
          </a:p>
          <a:p>
            <a:pPr algn="ctr" eaLnBrk="1" hangingPunct="1"/>
            <a:endParaRPr lang="ru-RU" sz="2400" smtClean="0"/>
          </a:p>
        </p:txBody>
      </p:sp>
      <p:sp>
        <p:nvSpPr>
          <p:cNvPr id="35845" name="Содержимое 4"/>
          <p:cNvSpPr>
            <a:spLocks noGrp="1"/>
          </p:cNvSpPr>
          <p:nvPr>
            <p:ph sz="half" idx="1"/>
          </p:nvPr>
        </p:nvSpPr>
        <p:spPr>
          <a:xfrm>
            <a:off x="4857750" y="2362200"/>
            <a:ext cx="3857625" cy="29956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/>
              <a:t>Центр книги</a:t>
            </a:r>
          </a:p>
          <a:p>
            <a:pPr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7" name="Рисунок 6" descr="002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1428736"/>
            <a:ext cx="3136561" cy="4929222"/>
          </a:xfrm>
          <a:prstGeom prst="rect">
            <a:avLst/>
          </a:prstGeom>
        </p:spPr>
      </p:pic>
    </p:spTree>
  </p:cSld>
  <p:clrMapOvr>
    <a:masterClrMapping/>
  </p:clrMapOvr>
  <p:transition spd="med" advClick="0" advTm="40000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11\Desktop\133077_1024_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AutoShap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smtClean="0"/>
              <a:t> Художественно-эстетическое развитие включает:</a:t>
            </a:r>
          </a:p>
        </p:txBody>
      </p:sp>
      <p:sp>
        <p:nvSpPr>
          <p:cNvPr id="15363" name="Rectangle 10"/>
          <p:cNvSpPr>
            <a:spLocks noGrp="1" noChangeArrowheads="1"/>
          </p:cNvSpPr>
          <p:nvPr>
            <p:ph type="body" sz="half" idx="3"/>
          </p:nvPr>
        </p:nvSpPr>
        <p:spPr>
          <a:xfrm>
            <a:off x="4143372" y="1857364"/>
            <a:ext cx="3770312" cy="3724275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ru-RU" sz="2400" dirty="0" smtClean="0"/>
              <a:t>Центр </a:t>
            </a:r>
            <a:r>
              <a:rPr lang="ru-RU" sz="2400" dirty="0" err="1" smtClean="0"/>
              <a:t>изодеятельности</a:t>
            </a:r>
            <a:r>
              <a:rPr lang="ru-RU" sz="2400" dirty="0" smtClean="0"/>
              <a:t> или уголок творчества «Умелые руки»</a:t>
            </a:r>
          </a:p>
          <a:p>
            <a:pPr eaLnBrk="1" hangingPunct="1">
              <a:buFontTx/>
              <a:buChar char="-"/>
            </a:pPr>
            <a:r>
              <a:rPr lang="ru-RU" sz="2400" dirty="0" smtClean="0"/>
              <a:t>Центр музыкально-театрализованной деятельности</a:t>
            </a:r>
          </a:p>
          <a:p>
            <a:pPr eaLnBrk="1" hangingPunct="1">
              <a:buFontTx/>
              <a:buChar char="-"/>
            </a:pPr>
            <a:endParaRPr lang="ru-RU" sz="2400" dirty="0" smtClean="0"/>
          </a:p>
          <a:p>
            <a:pPr algn="ctr" eaLnBrk="1" hangingPunct="1"/>
            <a:endParaRPr lang="ru-RU" sz="2400" dirty="0" smtClean="0"/>
          </a:p>
        </p:txBody>
      </p:sp>
      <p:pic>
        <p:nvPicPr>
          <p:cNvPr id="10" name="Содержимое 9" descr="01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57158" y="1928802"/>
            <a:ext cx="3143272" cy="2000264"/>
          </a:xfrm>
        </p:spPr>
      </p:pic>
      <p:pic>
        <p:nvPicPr>
          <p:cNvPr id="11" name="Содержимое 10" descr="013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357158" y="4429132"/>
            <a:ext cx="3214710" cy="2000251"/>
          </a:xfrm>
        </p:spPr>
      </p:pic>
      <p:pic>
        <p:nvPicPr>
          <p:cNvPr id="13" name="Рисунок 12" descr="0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4572008"/>
            <a:ext cx="3786214" cy="2019798"/>
          </a:xfrm>
          <a:prstGeom prst="rect">
            <a:avLst/>
          </a:prstGeom>
        </p:spPr>
      </p:pic>
    </p:spTree>
  </p:cSld>
  <p:clrMapOvr>
    <a:masterClrMapping/>
  </p:clrMapOvr>
  <p:transition spd="med" advClick="0" advTm="4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3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2" grpId="1"/>
      <p:bldP spid="15363" grpId="0" build="p"/>
      <p:bldP spid="15363" grpI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11\Desktop\133077_1024_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Физическое развитие: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57688" y="2071688"/>
            <a:ext cx="3770312" cy="2138362"/>
          </a:xfrm>
        </p:spPr>
        <p:txBody>
          <a:bodyPr/>
          <a:lstStyle/>
          <a:p>
            <a:r>
              <a:rPr lang="ru-RU" sz="2400" dirty="0" smtClean="0"/>
              <a:t>Центр сохранения здоровья</a:t>
            </a:r>
          </a:p>
        </p:txBody>
      </p:sp>
      <p:pic>
        <p:nvPicPr>
          <p:cNvPr id="6" name="Рисунок 5" descr="003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3071810"/>
            <a:ext cx="5047016" cy="3036096"/>
          </a:xfrm>
          <a:prstGeom prst="rect">
            <a:avLst/>
          </a:prstGeom>
        </p:spPr>
      </p:pic>
    </p:spTree>
  </p:cSld>
  <p:clrMapOvr>
    <a:masterClrMapping/>
  </p:clrMapOvr>
  <p:transition spd="med" advClick="0" advTm="4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6" grpId="1"/>
      <p:bldP spid="16391" grpId="0" build="p"/>
      <p:bldP spid="16391" grpId="1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11\Desktop\133077_1024_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AutoShape 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Главной задачей воспитания дошкольников являются создание у детей чувства эмоционального комфорта и психологической защищённости. В детском саду ребёнку важно чувствовать себя любимым и неповторимым. Поэтому, важным является и среда, в которой проходит воспитательный процесс. </a:t>
            </a:r>
            <a:br>
              <a:rPr lang="ru-RU" sz="2400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>Спасибо за внимание!</a:t>
            </a:r>
          </a:p>
        </p:txBody>
      </p:sp>
    </p:spTree>
  </p:cSld>
  <p:clrMapOvr>
    <a:masterClrMapping/>
  </p:clrMapOvr>
  <p:transition advTm="40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11\Desktop\133077_1024_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AutoShap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>«Нет такой стороны воспитания, на которую обстановка не оказывала бы влияние, нет способности, которая находилась бы в прямой зависимости от непосредственно окружающего ребёнка конкретного мира.</a:t>
            </a:r>
            <a:br>
              <a:rPr lang="ru-RU" sz="1600" smtClean="0"/>
            </a:br>
            <a:r>
              <a:rPr lang="ru-RU" sz="1600" smtClean="0"/>
              <a:t>	Тот, кому удастся создать такую обстановку, облегчит свой труд в высшей степени. Среди неё ребёнок будет жить – развиваться собственно самодовлеющей жизнью, его духовный рост будет совершенствоваться из самого себя, от природы…»</a:t>
            </a:r>
            <a:br>
              <a:rPr lang="ru-RU" sz="1600" smtClean="0"/>
            </a:br>
            <a:r>
              <a:rPr lang="ru-RU" sz="1600" smtClean="0"/>
              <a:t>						              Е.И. Тихеева </a:t>
            </a:r>
          </a:p>
        </p:txBody>
      </p:sp>
      <p:pic>
        <p:nvPicPr>
          <p:cNvPr id="19460" name="Picture 38" descr="MP900422732[1]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22575" y="2362200"/>
            <a:ext cx="3724275" cy="3724275"/>
          </a:xfrm>
        </p:spPr>
      </p:pic>
    </p:spTree>
  </p:cSld>
  <p:clrMapOvr>
    <a:masterClrMapping/>
  </p:clrMapOvr>
  <p:transition spd="med" advClick="0" advTm="40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11\Desktop\133077_1024_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dirty="0" smtClean="0"/>
              <a:t>Организация развивающей предметно-пространственной среды в свете требований ФГОС  </a:t>
            </a:r>
          </a:p>
        </p:txBody>
      </p:sp>
      <p:sp>
        <p:nvSpPr>
          <p:cNvPr id="20484" name="Содержимое 2"/>
          <p:cNvSpPr>
            <a:spLocks noGrp="1"/>
          </p:cNvSpPr>
          <p:nvPr>
            <p:ph idx="1"/>
          </p:nvPr>
        </p:nvSpPr>
        <p:spPr>
          <a:xfrm>
            <a:off x="838200" y="1928813"/>
            <a:ext cx="7693025" cy="41576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200" b="1" dirty="0" smtClean="0"/>
              <a:t>		Образовательная среда</a:t>
            </a:r>
            <a:r>
              <a:rPr lang="ru-RU" sz="1200" dirty="0" smtClean="0"/>
              <a:t> – совокупность условий, целенаправленно создаваемых в целях обеспечения полноценного образования и развития детей.</a:t>
            </a:r>
            <a:endParaRPr lang="ru-RU" sz="1200" b="1" dirty="0" smtClean="0"/>
          </a:p>
          <a:p>
            <a:pPr algn="just">
              <a:buFont typeface="Wingdings" pitchFamily="2" charset="2"/>
              <a:buNone/>
            </a:pPr>
            <a:r>
              <a:rPr lang="ru-RU" sz="1200" b="1" dirty="0" smtClean="0"/>
              <a:t>		Развивающая предметно-пространственная среда</a:t>
            </a:r>
            <a:r>
              <a:rPr lang="ru-RU" sz="1200" dirty="0" smtClean="0"/>
              <a:t> – часть образовательной среды, представленная специально организованным пространством (помещениями, участком и т.п.), материалами, оборудованием и инвентарем для развития детей дошкольного возраста в соответствии с особенностями каждого возрастного этапа, охраны и укрепления их здоровья, учёта особенностей и коррекции недостатков их развития.</a:t>
            </a:r>
          </a:p>
          <a:p>
            <a:pPr algn="just">
              <a:buFont typeface="Wingdings" pitchFamily="2" charset="2"/>
              <a:buNone/>
            </a:pPr>
            <a:r>
              <a:rPr lang="ru-RU" sz="1200" dirty="0" smtClean="0"/>
              <a:t>	</a:t>
            </a:r>
            <a:r>
              <a:rPr lang="en-US" sz="1200" dirty="0" smtClean="0"/>
              <a:t>	</a:t>
            </a:r>
            <a:r>
              <a:rPr lang="ru-RU" sz="1200" dirty="0" smtClean="0"/>
              <a:t>Вопрос организации развивающей предметно-пространственной среды  ДОУ на сегодняшний день стоит особо актуально. Это связано с введением нового Федерального государственного образовательного стандарта (ФГОС) к структуре основной общеобразовательной программы дошкольного образования. </a:t>
            </a:r>
          </a:p>
          <a:p>
            <a:pPr algn="just">
              <a:buFont typeface="Wingdings" pitchFamily="2" charset="2"/>
              <a:buNone/>
            </a:pPr>
            <a:r>
              <a:rPr lang="ru-RU" sz="1200" dirty="0" smtClean="0"/>
              <a:t>	</a:t>
            </a:r>
            <a:r>
              <a:rPr lang="en-US" sz="1200" dirty="0" smtClean="0"/>
              <a:t>	</a:t>
            </a:r>
            <a:r>
              <a:rPr lang="ru-RU" sz="1200" dirty="0" smtClean="0"/>
              <a:t>В соответствии с ФГОС программа должна строиться с учетом принципа интеграции образовательных областей и в соответствии с возрастными возможностями и особенностями воспитанников. Решение программных образовательных задач предусматривается не только в совместной деятельности взрослого и детей, но и в самостоятельной деятельности детей, а также при проведении режимных моментов. </a:t>
            </a:r>
          </a:p>
          <a:p>
            <a:pPr algn="just">
              <a:buFont typeface="Wingdings" pitchFamily="2" charset="2"/>
              <a:buNone/>
            </a:pPr>
            <a:r>
              <a:rPr lang="ru-RU" sz="1200" dirty="0" smtClean="0"/>
              <a:t>	</a:t>
            </a:r>
            <a:r>
              <a:rPr lang="en-US" sz="1200" dirty="0" smtClean="0"/>
              <a:t>	</a:t>
            </a:r>
            <a:r>
              <a:rPr lang="ru-RU" sz="1200" dirty="0" smtClean="0"/>
              <a:t>Создавая развивающую предметно-пространственную среду любой возрастной группы в ДОУ, необходимо учитывать психологические основы конструктивного взаимодействия участников воспитательно-образовательного процесса, дизайн и эргономику современной среды дошкольного учреждения и психологические особенности возрастной группы, на которую нацелена данная среда.</a:t>
            </a:r>
          </a:p>
        </p:txBody>
      </p:sp>
    </p:spTree>
  </p:cSld>
  <p:clrMapOvr>
    <a:masterClrMapping/>
  </p:clrMapOvr>
  <p:transition spd="med" advClick="0" advTm="40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11\Desktop\133077_1024_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dirty="0" smtClean="0"/>
              <a:t>Основные составляющие при проектировании предметно-развивающей среды в группе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2362200"/>
            <a:ext cx="7816850" cy="3724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1600" dirty="0" smtClean="0"/>
              <a:t>ПРОСТРАНСТВО;</a:t>
            </a:r>
          </a:p>
          <a:p>
            <a:pPr eaLnBrk="1" hangingPunct="1">
              <a:lnSpc>
                <a:spcPct val="90000"/>
              </a:lnSpc>
            </a:pPr>
            <a:r>
              <a:rPr lang="ru-RU" sz="1600" dirty="0" smtClean="0"/>
              <a:t>ВРЕМЯ;</a:t>
            </a:r>
          </a:p>
          <a:p>
            <a:pPr eaLnBrk="1" hangingPunct="1">
              <a:lnSpc>
                <a:spcPct val="90000"/>
              </a:lnSpc>
            </a:pPr>
            <a:r>
              <a:rPr lang="ru-RU" sz="1600" dirty="0" smtClean="0"/>
              <a:t>ПРЕДМЕТНОЕ ОКРУЖЕНИЕ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1600" dirty="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600" dirty="0" smtClean="0"/>
              <a:t>      	Такое проектирование среды показывает её влияние на развитие ребёнка. Проектирование среды с использованием таких составляющих позволяет представить все особенности жизнедеятельности ребёнка в среде. Успешность влияния развивающей среды на ребёнка обусловлена её активностью в этой среде. Вся организация педагогического процесса предполагает свободу передвижения ребёнка. В среде необходимо выделить следующие </a:t>
            </a:r>
            <a:r>
              <a:rPr lang="ru-RU" sz="1600" dirty="0" smtClean="0"/>
              <a:t>площадки</a:t>
            </a:r>
            <a:r>
              <a:rPr lang="ru-RU" sz="1600" dirty="0" smtClean="0"/>
              <a:t> </a:t>
            </a:r>
            <a:r>
              <a:rPr lang="ru-RU" sz="1600" dirty="0" smtClean="0"/>
              <a:t>для разного вида активности: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sz="1600" dirty="0" smtClean="0"/>
              <a:t>рабочая;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sz="1600" dirty="0" smtClean="0"/>
              <a:t>активная;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sz="1600" dirty="0" smtClean="0"/>
              <a:t>спокойная</a:t>
            </a:r>
          </a:p>
        </p:txBody>
      </p:sp>
    </p:spTree>
  </p:cSld>
  <p:clrMapOvr>
    <a:masterClrMapping/>
  </p:clrMapOvr>
  <p:transition spd="med" advClick="0" advTm="40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11\Desktop\133077_1024_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/>
              <a:t>Развивающая предметно-пространственная среда должна быть: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714488"/>
            <a:ext cx="7693025" cy="3724275"/>
          </a:xfrm>
        </p:spPr>
        <p:txBody>
          <a:bodyPr/>
          <a:lstStyle/>
          <a:p>
            <a:r>
              <a:rPr lang="ru-RU" dirty="0" smtClean="0"/>
              <a:t>Содержательно-насыщенной</a:t>
            </a:r>
          </a:p>
          <a:p>
            <a:r>
              <a:rPr lang="ru-RU" dirty="0" smtClean="0"/>
              <a:t>Полифункциональной</a:t>
            </a:r>
          </a:p>
          <a:p>
            <a:r>
              <a:rPr lang="ru-RU" dirty="0" smtClean="0"/>
              <a:t>Трансформируемой</a:t>
            </a:r>
          </a:p>
          <a:p>
            <a:r>
              <a:rPr lang="ru-RU" dirty="0" smtClean="0"/>
              <a:t>Вариативной</a:t>
            </a:r>
          </a:p>
          <a:p>
            <a:r>
              <a:rPr lang="ru-RU" dirty="0" smtClean="0"/>
              <a:t>Доступной</a:t>
            </a:r>
          </a:p>
          <a:p>
            <a:r>
              <a:rPr lang="ru-RU" dirty="0" smtClean="0"/>
              <a:t>Безопасной </a:t>
            </a:r>
          </a:p>
        </p:txBody>
      </p:sp>
    </p:spTree>
  </p:cSld>
  <p:clrMapOvr>
    <a:masterClrMapping/>
  </p:clrMapOvr>
  <p:transition spd="med" advClick="0" advTm="40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11\Desktop\133077_1024_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285750"/>
            <a:ext cx="7924800" cy="714375"/>
          </a:xfrm>
        </p:spPr>
        <p:txBody>
          <a:bodyPr/>
          <a:lstStyle/>
          <a:p>
            <a:r>
              <a:rPr lang="ru-RU" sz="3200" smtClean="0"/>
              <a:t>Насыщенность среды предполагает:</a:t>
            </a:r>
          </a:p>
        </p:txBody>
      </p:sp>
      <p:sp>
        <p:nvSpPr>
          <p:cNvPr id="26628" name="Rectangle 5"/>
          <p:cNvSpPr>
            <a:spLocks noGrp="1" noChangeArrowheads="1"/>
          </p:cNvSpPr>
          <p:nvPr>
            <p:ph type="body" sz="half" idx="1"/>
          </p:nvPr>
        </p:nvSpPr>
        <p:spPr>
          <a:xfrm flipH="1">
            <a:off x="4608513" y="1357313"/>
            <a:ext cx="3749675" cy="47291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 smtClean="0"/>
              <a:t>Разнообразие материалов, оборудования, инвентаря в группе</a:t>
            </a:r>
          </a:p>
          <a:p>
            <a:pPr>
              <a:lnSpc>
                <a:spcPct val="90000"/>
              </a:lnSpc>
              <a:buNone/>
            </a:pPr>
            <a:r>
              <a:rPr lang="ru-RU" sz="2400" dirty="0" smtClean="0"/>
              <a:t>    соответствует возрастным особенностям и содержанию программы</a:t>
            </a:r>
          </a:p>
          <a:p>
            <a:pPr>
              <a:lnSpc>
                <a:spcPct val="90000"/>
              </a:lnSpc>
            </a:pPr>
            <a:endParaRPr lang="ru-RU" sz="2400" dirty="0" smtClean="0"/>
          </a:p>
        </p:txBody>
      </p:sp>
      <p:pic>
        <p:nvPicPr>
          <p:cNvPr id="7" name="Содержимое 6" descr="fotki_0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857224" y="1428736"/>
            <a:ext cx="4003990" cy="4071966"/>
          </a:xfrm>
        </p:spPr>
      </p:pic>
    </p:spTree>
  </p:cSld>
  <p:clrMapOvr>
    <a:masterClrMapping/>
  </p:clrMapOvr>
  <p:transition spd="med" advClick="0" advTm="40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11\Desktop\133077_1024_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AutoShape 4"/>
          <p:cNvSpPr>
            <a:spLocks noGrp="1" noChangeArrowheads="1"/>
          </p:cNvSpPr>
          <p:nvPr>
            <p:ph type="title"/>
          </p:nvPr>
        </p:nvSpPr>
        <p:spPr>
          <a:xfrm>
            <a:off x="762000" y="214313"/>
            <a:ext cx="7924800" cy="1357312"/>
          </a:xfrm>
        </p:spPr>
        <p:txBody>
          <a:bodyPr/>
          <a:lstStyle/>
          <a:p>
            <a:r>
              <a:rPr lang="ru-RU" sz="3200" smtClean="0">
                <a:solidFill>
                  <a:schemeClr val="tx1"/>
                </a:solidFill>
              </a:rPr>
              <a:t>Полифункциональность материалов предполагает:</a:t>
            </a:r>
          </a:p>
        </p:txBody>
      </p:sp>
      <p:sp>
        <p:nvSpPr>
          <p:cNvPr id="2765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60913" y="1428750"/>
            <a:ext cx="3770312" cy="4657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 smtClean="0"/>
              <a:t>Разнообразие использования различных составляющих предметной среды (детская мебель, мягкие модули, ширмы и т.д.)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Наличие не обладающих жёстко закреплённым способом употребления полифункциональных предметов (в т.ч. природные материалы, предметы-заместители)</a:t>
            </a:r>
          </a:p>
        </p:txBody>
      </p:sp>
      <p:pic>
        <p:nvPicPr>
          <p:cNvPr id="6" name="Содержимое 5" descr="fotki_04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57224" y="1500174"/>
            <a:ext cx="3770313" cy="2268079"/>
          </a:xfrm>
        </p:spPr>
      </p:pic>
      <p:pic>
        <p:nvPicPr>
          <p:cNvPr id="7" name="Рисунок 6" descr="fotki_0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5" y="4000504"/>
            <a:ext cx="3786213" cy="2268000"/>
          </a:xfrm>
          <a:prstGeom prst="rect">
            <a:avLst/>
          </a:prstGeom>
        </p:spPr>
      </p:pic>
    </p:spTree>
  </p:cSld>
  <p:clrMapOvr>
    <a:masterClrMapping/>
  </p:clrMapOvr>
  <p:transition spd="med" advClick="0" advTm="40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11\Desktop\133077_1024_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err="1" smtClean="0"/>
              <a:t>Трансформируемость</a:t>
            </a:r>
            <a:r>
              <a:rPr lang="ru-RU" sz="3200" dirty="0" smtClean="0"/>
              <a:t> пространства обеспечивает возможность изменений РПП среды в зависимости: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357686" y="1928802"/>
            <a:ext cx="3929062" cy="3724275"/>
          </a:xfrm>
        </p:spPr>
        <p:txBody>
          <a:bodyPr/>
          <a:lstStyle/>
          <a:p>
            <a:r>
              <a:rPr lang="ru-RU" sz="2400" dirty="0" smtClean="0"/>
              <a:t>От образовательной ситуации</a:t>
            </a:r>
          </a:p>
          <a:p>
            <a:r>
              <a:rPr lang="ru-RU" sz="2400" dirty="0" smtClean="0"/>
              <a:t>От меняющихся интересов детей</a:t>
            </a:r>
          </a:p>
          <a:p>
            <a:r>
              <a:rPr lang="ru-RU" sz="2400" dirty="0" smtClean="0"/>
              <a:t>От возможностей детей</a:t>
            </a:r>
          </a:p>
        </p:txBody>
      </p:sp>
      <p:pic>
        <p:nvPicPr>
          <p:cNvPr id="10" name="Содержимое 9" descr="fotki_0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85720" y="2071678"/>
            <a:ext cx="3857652" cy="4143404"/>
          </a:xfrm>
        </p:spPr>
      </p:pic>
      <p:pic>
        <p:nvPicPr>
          <p:cNvPr id="11" name="Рисунок 10" descr="002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4214818"/>
            <a:ext cx="3502501" cy="2357430"/>
          </a:xfrm>
          <a:prstGeom prst="rect">
            <a:avLst/>
          </a:prstGeom>
        </p:spPr>
      </p:pic>
    </p:spTree>
  </p:cSld>
  <p:clrMapOvr>
    <a:masterClrMapping/>
  </p:clrMapOvr>
  <p:transition spd="med" advClick="0" advTm="40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11\Desktop\133077_1024_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AutoShape 4"/>
          <p:cNvSpPr>
            <a:spLocks noGrp="1" noChangeArrowheads="1"/>
          </p:cNvSpPr>
          <p:nvPr>
            <p:ph type="title"/>
          </p:nvPr>
        </p:nvSpPr>
        <p:spPr>
          <a:xfrm>
            <a:off x="762000" y="285750"/>
            <a:ext cx="7924800" cy="857250"/>
          </a:xfrm>
        </p:spPr>
        <p:txBody>
          <a:bodyPr/>
          <a:lstStyle/>
          <a:p>
            <a:pPr algn="ctr"/>
            <a:r>
              <a:rPr lang="ru-RU" sz="3200" smtClean="0"/>
              <a:t>Вариативность среды предполагает:</a:t>
            </a:r>
          </a:p>
        </p:txBody>
      </p:sp>
      <p:sp>
        <p:nvSpPr>
          <p:cNvPr id="2970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500688" y="1214438"/>
            <a:ext cx="3030537" cy="4872037"/>
          </a:xfrm>
        </p:spPr>
        <p:txBody>
          <a:bodyPr/>
          <a:lstStyle/>
          <a:p>
            <a:r>
              <a:rPr lang="ru-RU" sz="2000" dirty="0" smtClean="0"/>
              <a:t>Наличие различных пространств</a:t>
            </a:r>
          </a:p>
          <a:p>
            <a:r>
              <a:rPr lang="ru-RU" sz="2000" dirty="0" smtClean="0"/>
              <a:t>Периодическая сменяемость игрового материала</a:t>
            </a:r>
          </a:p>
          <a:p>
            <a:r>
              <a:rPr lang="ru-RU" sz="2000" dirty="0" smtClean="0"/>
              <a:t>Разнообразие материалов и игрушек для обеспечения свободного выбора детьми</a:t>
            </a:r>
          </a:p>
          <a:p>
            <a:r>
              <a:rPr lang="ru-RU" sz="2000" dirty="0" smtClean="0"/>
              <a:t>Появление новых предметов</a:t>
            </a:r>
          </a:p>
        </p:txBody>
      </p:sp>
      <p:pic>
        <p:nvPicPr>
          <p:cNvPr id="9" name="Содержимое 8" descr="01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42844" y="1428736"/>
            <a:ext cx="2428892" cy="4071966"/>
          </a:xfrm>
        </p:spPr>
      </p:pic>
      <p:pic>
        <p:nvPicPr>
          <p:cNvPr id="10" name="Рисунок 9" descr="fotki_0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1428736"/>
            <a:ext cx="2643206" cy="4071966"/>
          </a:xfrm>
          <a:prstGeom prst="rect">
            <a:avLst/>
          </a:prstGeom>
        </p:spPr>
      </p:pic>
    </p:spTree>
  </p:cSld>
  <p:clrMapOvr>
    <a:masterClrMapping/>
  </p:clrMapOvr>
  <p:transition spd="med" advClick="0" advTm="40000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11826</TotalTime>
  <Words>287</Words>
  <Application>Microsoft Office PowerPoint</Application>
  <PresentationFormat>Экран (4:3)</PresentationFormat>
  <Paragraphs>66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Капсулы</vt:lpstr>
      <vt:lpstr>ПРЕДМЕТНО-ПРОСТРАНСТВЕННАЯ РАЗВИВАЮЩАЯ СРЕДА В ГРУППЕ В СООТВЕТСТВИИ С ФГОС  РАЗНОВОЗРАСТНАЯ ГРУППА СТАРШЕГО ДОШКОЛЬНОГО ВОЗРАСТА </vt:lpstr>
      <vt:lpstr>      «Нет такой стороны воспитания, на которую обстановка не оказывала бы влияние, нет способности, которая находилась бы в прямой зависимости от непосредственно окружающего ребёнка конкретного мира.  Тот, кому удастся создать такую обстановку, облегчит свой труд в высшей степени. Среди неё ребёнок будет жить – развиваться собственно самодовлеющей жизнью, его духовный рост будет совершенствоваться из самого себя, от природы…»                     Е.И. Тихеева </vt:lpstr>
      <vt:lpstr>Организация развивающей предметно-пространственной среды в свете требований ФГОС  </vt:lpstr>
      <vt:lpstr>Основные составляющие при проектировании предметно-развивающей среды в группе</vt:lpstr>
      <vt:lpstr>Развивающая предметно-пространственная среда должна быть:</vt:lpstr>
      <vt:lpstr>Насыщенность среды предполагает:</vt:lpstr>
      <vt:lpstr>Полифункциональность материалов предполагает:</vt:lpstr>
      <vt:lpstr>Трансформируемость пространства обеспечивает возможность изменений РПП среды в зависимости:</vt:lpstr>
      <vt:lpstr>Вариативность среды предполагает:</vt:lpstr>
      <vt:lpstr>Доступность среды предполагает:</vt:lpstr>
      <vt:lpstr>Безопасность среды:</vt:lpstr>
      <vt:lpstr>Примерные центры, которые должны быть созданы  в группе по образовательным областям в свете требований ФГОС</vt:lpstr>
      <vt:lpstr>Познавательное развитие:</vt:lpstr>
      <vt:lpstr>Социально-коммуникативное развитие:</vt:lpstr>
      <vt:lpstr>Речевое развитие:</vt:lpstr>
      <vt:lpstr> Художественно-эстетическое развитие включает:</vt:lpstr>
      <vt:lpstr>Физическое развитие:</vt:lpstr>
      <vt:lpstr>   Главной задачей воспитания дошкольников являются создание у детей чувства эмоционального комфорта и психологической защищённости. В детском саду ребёнку важно чувствовать себя любимым и неповторимым. Поэтому, важным является и среда, в которой проходит воспитательный процесс.   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ПРЕДМЕТНО-ПРОСТРАНСТВЕННАЯ РАЗВИВАЮЩАЯ СРЕДА В ГРУППЕ В СООТВЕТСТВИИ С ФГОС</dc:title>
  <dc:creator>user</dc:creator>
  <cp:lastModifiedBy>Пользователь</cp:lastModifiedBy>
  <cp:revision>17</cp:revision>
  <dcterms:created xsi:type="dcterms:W3CDTF">2014-10-14T16:44:31Z</dcterms:created>
  <dcterms:modified xsi:type="dcterms:W3CDTF">2018-04-10T10:11:19Z</dcterms:modified>
</cp:coreProperties>
</file>